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1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/>
    <p:restoredTop sz="94650"/>
  </p:normalViewPr>
  <p:slideViewPr>
    <p:cSldViewPr snapToGrid="0" snapToObjects="1">
      <p:cViewPr>
        <p:scale>
          <a:sx n="96" d="100"/>
          <a:sy n="96" d="100"/>
        </p:scale>
        <p:origin x="16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gi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1D270-03FE-8146-97F1-03A42F6EBBF5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E9DD-E23A-FD43-B033-A9E7D8321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O00633 for this example (Human PTEN)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E9DD-E23A-FD43-B033-A9E7D8321A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5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E9DD-E23A-FD43-B033-A9E7D8321A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40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3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5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1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3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4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35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3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3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1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6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2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DB0D0BE-70C3-4603-B9BD-49DA99163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76A80126-9AD6-4B06-A2B4-E80D49DCB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1CE592-76CC-4C5D-B63C-C492B204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0FD994-79C9-4249-8397-92B364FFB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E996B0-03B6-46BD-9AC7-CE895EBB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E495D8-E01F-4637-87AA-317C325B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A6E288-B6A5-43F5-948E-F0074B6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0E73585-6FEF-450D-ACF4-43753B261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001581-36A8-4337-9483-F4EF7D8A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3005D3-3504-414B-8CCE-FB24909F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2D3363-EEDD-4E2A-99C2-02CC29F56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3320B91-B7AF-4A1C-9AA7-A8887746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D9CB6C-49EF-4AB1-AA5D-DAF414CA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D14721-69D1-49E6-97E1-7C1B7E896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32776C-ED61-40AC-AAE2-946D61FB0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E9D8A5-BB4F-469A-A640-C4A2EB64F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F8B594-AC47-4890-AA31-D4C753E4E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4896A88-C10D-4F92-A493-9B42C450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F5861-DFA7-40AE-A060-0B06C6A1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6C36D3-E647-4682-BD08-FFD920926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68E2D8-F0C6-49FA-BEA1-F2B4B7F0E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55C4A6-2BD1-4862-B843-1C21691DB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2A7A9CF-F794-4E88-84C1-9C3D3BD62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6165D29-B803-4DC8-89DE-8DF7B5346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F8557F-8C51-4431-A149-896D24BDC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2EEE-CFE2-4F57-9101-07A45870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149A81-0BC7-B845-9959-2DFC9815E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Cn3D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50D23-CB1B-B049-94EE-697589387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“See in 3D”</a:t>
            </a:r>
          </a:p>
          <a:p>
            <a:r>
              <a:rPr lang="en-US" sz="2200" dirty="0">
                <a:solidFill>
                  <a:srgbClr val="FFFFFF"/>
                </a:solidFill>
              </a:rPr>
              <a:t>Austin Lux</a:t>
            </a:r>
          </a:p>
        </p:txBody>
      </p: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35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E765-20CB-7142-B14D-AE250810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61B4E6-430A-284F-BBFD-64884EBDD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362403"/>
            <a:ext cx="12311743" cy="7694840"/>
          </a:xfrm>
        </p:spPr>
      </p:pic>
    </p:spTree>
    <p:extLst>
      <p:ext uri="{BB962C8B-B14F-4D97-AF65-F5344CB8AC3E}">
        <p14:creationId xmlns:p14="http://schemas.microsoft.com/office/powerpoint/2010/main" val="416104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03A3-A593-6E4F-BD59-96A25E40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BLAST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6A3F-0A74-B647-8149-67DED25C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Navigate to NCBI’s BLAST homepage</a:t>
            </a:r>
          </a:p>
          <a:p>
            <a:r>
              <a:rPr lang="en-US" dirty="0"/>
              <a:t>Step 2: Prepare a “</a:t>
            </a:r>
            <a:r>
              <a:rPr lang="en-US" dirty="0" err="1"/>
              <a:t>blastp</a:t>
            </a:r>
            <a:r>
              <a:rPr lang="en-US" dirty="0"/>
              <a:t>” (protein to protein) and select the Protein Database (</a:t>
            </a:r>
            <a:r>
              <a:rPr lang="en-US" dirty="0" err="1"/>
              <a:t>pdb</a:t>
            </a:r>
            <a:r>
              <a:rPr lang="en-US" dirty="0"/>
              <a:t>) in the Database menu</a:t>
            </a:r>
          </a:p>
          <a:p>
            <a:r>
              <a:rPr lang="en-US" dirty="0"/>
              <a:t>Step 3: BLAST!</a:t>
            </a:r>
          </a:p>
          <a:p>
            <a:r>
              <a:rPr lang="en-US" dirty="0"/>
              <a:t>Step 4: Select highest E-value hit</a:t>
            </a:r>
          </a:p>
          <a:p>
            <a:r>
              <a:rPr lang="en-US" dirty="0"/>
              <a:t>Step 5: Select “Structure-3D structure displays”</a:t>
            </a:r>
          </a:p>
        </p:txBody>
      </p:sp>
    </p:spTree>
    <p:extLst>
      <p:ext uri="{BB962C8B-B14F-4D97-AF65-F5344CB8AC3E}">
        <p14:creationId xmlns:p14="http://schemas.microsoft.com/office/powerpoint/2010/main" val="238447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E24A-2FAE-A94B-A92A-79396225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EEE9D3-35C0-484F-B311-6503955B8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70" y="228856"/>
            <a:ext cx="10240459" cy="640028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53C3FE-F3F8-404D-AB9F-BFA4524A465C}"/>
              </a:ext>
            </a:extLst>
          </p:cNvPr>
          <p:cNvCxnSpPr>
            <a:cxnSpLocks/>
          </p:cNvCxnSpPr>
          <p:nvPr/>
        </p:nvCxnSpPr>
        <p:spPr>
          <a:xfrm flipH="1">
            <a:off x="1694329" y="1648503"/>
            <a:ext cx="954741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2263C9-F641-F547-AEC8-8E6983938668}"/>
              </a:ext>
            </a:extLst>
          </p:cNvPr>
          <p:cNvCxnSpPr>
            <a:cxnSpLocks/>
          </p:cNvCxnSpPr>
          <p:nvPr/>
        </p:nvCxnSpPr>
        <p:spPr>
          <a:xfrm flipH="1">
            <a:off x="4939554" y="3520440"/>
            <a:ext cx="10040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7E518F-D34E-8640-AEA6-6E78E51DB865}"/>
              </a:ext>
            </a:extLst>
          </p:cNvPr>
          <p:cNvCxnSpPr>
            <a:cxnSpLocks/>
          </p:cNvCxnSpPr>
          <p:nvPr/>
        </p:nvCxnSpPr>
        <p:spPr>
          <a:xfrm>
            <a:off x="1371599" y="5120748"/>
            <a:ext cx="192742" cy="493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362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3354-B163-F74B-B48B-8D8CDD21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email, website&#10;&#10;Description automatically generated">
            <a:extLst>
              <a:ext uri="{FF2B5EF4-FFF2-40B4-BE49-F238E27FC236}">
                <a16:creationId xmlns:a16="http://schemas.microsoft.com/office/drawing/2014/main" id="{37083D82-494F-854E-985E-AA4554370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476" y="344720"/>
            <a:ext cx="9837047" cy="6148155"/>
          </a:xfrm>
        </p:spPr>
      </p:pic>
    </p:spTree>
    <p:extLst>
      <p:ext uri="{BB962C8B-B14F-4D97-AF65-F5344CB8AC3E}">
        <p14:creationId xmlns:p14="http://schemas.microsoft.com/office/powerpoint/2010/main" val="4069454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7C42-BEE8-1240-9204-CE0126A8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14AFB8-C667-F84F-B8DF-B2BEFB081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317" y="200771"/>
            <a:ext cx="10067365" cy="6292104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40C746-9C2E-9E42-8E32-F42A999525BA}"/>
              </a:ext>
            </a:extLst>
          </p:cNvPr>
          <p:cNvCxnSpPr>
            <a:cxnSpLocks/>
          </p:cNvCxnSpPr>
          <p:nvPr/>
        </p:nvCxnSpPr>
        <p:spPr>
          <a:xfrm flipH="1">
            <a:off x="4881282" y="1822469"/>
            <a:ext cx="9950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9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6754-E56E-AE43-85A8-FB295A6D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CD1D94-212F-A749-9F76-6F6A0095D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859" y="249330"/>
            <a:ext cx="10174941" cy="6359339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60D654-C91B-6D48-B977-4DA11118BA85}"/>
              </a:ext>
            </a:extLst>
          </p:cNvPr>
          <p:cNvCxnSpPr>
            <a:cxnSpLocks/>
          </p:cNvCxnSpPr>
          <p:nvPr/>
        </p:nvCxnSpPr>
        <p:spPr>
          <a:xfrm flipV="1">
            <a:off x="8404411" y="2691995"/>
            <a:ext cx="443753" cy="1247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41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9B37-FCB6-5A4A-9223-1C6A42E2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2BBA16-75AE-8A41-B584-950F222AF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776" y="210110"/>
            <a:ext cx="10300447" cy="6437780"/>
          </a:xfrm>
        </p:spPr>
      </p:pic>
    </p:spTree>
    <p:extLst>
      <p:ext uri="{BB962C8B-B14F-4D97-AF65-F5344CB8AC3E}">
        <p14:creationId xmlns:p14="http://schemas.microsoft.com/office/powerpoint/2010/main" val="2763967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553F-6C32-7B4B-B23E-E0DA9C59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564CFB-5C21-AE42-ABAE-070D62241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776" y="142874"/>
            <a:ext cx="10515600" cy="6572251"/>
          </a:xfrm>
        </p:spPr>
      </p:pic>
    </p:spTree>
    <p:extLst>
      <p:ext uri="{BB962C8B-B14F-4D97-AF65-F5344CB8AC3E}">
        <p14:creationId xmlns:p14="http://schemas.microsoft.com/office/powerpoint/2010/main" val="381850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8A0E-8D0F-C247-BAFE-8EA63832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Cn3D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290CB-DEE9-C74E-BF26-FBB2CF6D8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  <a:p>
            <a:pPr lvl="1"/>
            <a:r>
              <a:rPr lang="en-US" dirty="0"/>
              <a:t>Output to various file types</a:t>
            </a:r>
          </a:p>
          <a:p>
            <a:r>
              <a:rPr lang="en-US" dirty="0"/>
              <a:t>STYLE</a:t>
            </a:r>
          </a:p>
          <a:p>
            <a:pPr lvl="1"/>
            <a:r>
              <a:rPr lang="en-US" dirty="0"/>
              <a:t>Affect shape and color of protein and different parts of protein</a:t>
            </a:r>
          </a:p>
          <a:p>
            <a:r>
              <a:rPr lang="en-US" dirty="0"/>
              <a:t>SEQUENCE VIEWER</a:t>
            </a:r>
          </a:p>
          <a:p>
            <a:pPr lvl="1"/>
            <a:r>
              <a:rPr lang="en-US" dirty="0"/>
              <a:t>View the sequence of the protein corresponding with the part of the 3D structure</a:t>
            </a:r>
          </a:p>
        </p:txBody>
      </p:sp>
    </p:spTree>
    <p:extLst>
      <p:ext uri="{BB962C8B-B14F-4D97-AF65-F5344CB8AC3E}">
        <p14:creationId xmlns:p14="http://schemas.microsoft.com/office/powerpoint/2010/main" val="372187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6362-C536-A947-8B64-7ECD72E5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C31BB4-53AF-D84A-B590-A7C3AC4C2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874"/>
            <a:ext cx="10515600" cy="6572251"/>
          </a:xfrm>
        </p:spPr>
      </p:pic>
    </p:spTree>
    <p:extLst>
      <p:ext uri="{BB962C8B-B14F-4D97-AF65-F5344CB8AC3E}">
        <p14:creationId xmlns:p14="http://schemas.microsoft.com/office/powerpoint/2010/main" val="216657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8E4E-0608-944A-B3F6-24B137C1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Cn3D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E188-5092-4C4A-8272-4B1F2986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Helper application for viewing 3D structures from Entrez</a:t>
            </a:r>
          </a:p>
          <a:p>
            <a:r>
              <a:rPr lang="en-US" dirty="0"/>
              <a:t>Correlates structure and sequence information</a:t>
            </a:r>
          </a:p>
          <a:p>
            <a:pPr lvl="1"/>
            <a:r>
              <a:rPr lang="en-US" dirty="0"/>
              <a:t>Structure-structure alignments</a:t>
            </a:r>
          </a:p>
          <a:p>
            <a:r>
              <a:rPr lang="en-US" dirty="0"/>
              <a:t>OpenGL (Graphical API)</a:t>
            </a:r>
          </a:p>
          <a:p>
            <a:r>
              <a:rPr lang="en-US" dirty="0"/>
              <a:t>Helper and standalone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230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8158-3BE2-1C40-8C94-6A549BF1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82D8D69-48E4-9B48-BB61-6BCFBA7F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8531"/>
            <a:ext cx="10515599" cy="6572250"/>
          </a:xfrm>
        </p:spPr>
      </p:pic>
    </p:spTree>
    <p:extLst>
      <p:ext uri="{BB962C8B-B14F-4D97-AF65-F5344CB8AC3E}">
        <p14:creationId xmlns:p14="http://schemas.microsoft.com/office/powerpoint/2010/main" val="49496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05A4-898F-5645-8522-BF3B316B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B761B8-7EED-CB46-8763-6A6D7E758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8190"/>
            <a:ext cx="10515599" cy="6572250"/>
          </a:xfrm>
        </p:spPr>
      </p:pic>
    </p:spTree>
    <p:extLst>
      <p:ext uri="{BB962C8B-B14F-4D97-AF65-F5344CB8AC3E}">
        <p14:creationId xmlns:p14="http://schemas.microsoft.com/office/powerpoint/2010/main" val="4159921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C67E-8819-0540-87C2-6EF9D6BF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BDC93CB-3BEE-5B46-A447-B8E6BE9E0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875"/>
            <a:ext cx="10515600" cy="6572250"/>
          </a:xfrm>
        </p:spPr>
      </p:pic>
    </p:spTree>
    <p:extLst>
      <p:ext uri="{BB962C8B-B14F-4D97-AF65-F5344CB8AC3E}">
        <p14:creationId xmlns:p14="http://schemas.microsoft.com/office/powerpoint/2010/main" val="399481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2AEB-85A9-C943-9C6B-A05A5894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with VAST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599E6-DC66-D343-8469-4B5F61765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“Vector Alignment Search Tool” – a “3D-BLAST”</a:t>
            </a:r>
          </a:p>
          <a:p>
            <a:r>
              <a:rPr lang="en-US" dirty="0"/>
              <a:t>Finds structures similar to proteins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Step 1: Navigate to the VAST Homepage</a:t>
            </a:r>
          </a:p>
          <a:p>
            <a:pPr fontAlgn="base"/>
            <a:r>
              <a:rPr lang="en-US" dirty="0"/>
              <a:t>Step 2: Search protein of interest</a:t>
            </a:r>
          </a:p>
          <a:p>
            <a:pPr fontAlgn="base"/>
            <a:r>
              <a:rPr lang="en-US" dirty="0"/>
              <a:t>Step 3: Analyze MMDB summary page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9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AB29-71E6-BF48-95D5-F83B6AE1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DD818B-5CBD-8948-B72B-F3AD33631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6572251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BFB86B-9533-074D-9CFE-4039FD96CCA0}"/>
              </a:ext>
            </a:extLst>
          </p:cNvPr>
          <p:cNvCxnSpPr>
            <a:cxnSpLocks/>
          </p:cNvCxnSpPr>
          <p:nvPr/>
        </p:nvCxnSpPr>
        <p:spPr>
          <a:xfrm flipV="1">
            <a:off x="3375212" y="4803183"/>
            <a:ext cx="726141" cy="1049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FC88C2-4427-E641-9951-7183542CA4FF}"/>
              </a:ext>
            </a:extLst>
          </p:cNvPr>
          <p:cNvCxnSpPr>
            <a:cxnSpLocks/>
          </p:cNvCxnSpPr>
          <p:nvPr/>
        </p:nvCxnSpPr>
        <p:spPr>
          <a:xfrm flipH="1">
            <a:off x="5325034" y="4445491"/>
            <a:ext cx="954741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0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9995-B448-944A-B382-739AAA62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1FDD86-9B10-5144-91E2-F821D2814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014" y="403678"/>
            <a:ext cx="10003971" cy="6252483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F274A5-0E28-3A45-8D42-D90876EEC34C}"/>
              </a:ext>
            </a:extLst>
          </p:cNvPr>
          <p:cNvCxnSpPr>
            <a:cxnSpLocks/>
          </p:cNvCxnSpPr>
          <p:nvPr/>
        </p:nvCxnSpPr>
        <p:spPr>
          <a:xfrm flipH="1">
            <a:off x="3563470" y="5386786"/>
            <a:ext cx="954741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4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EC66-94C7-4547-9D82-45C4485E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8259D73-B4B3-0C42-90CD-59ACBDB72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42875"/>
            <a:ext cx="10515599" cy="6572250"/>
          </a:xfrm>
        </p:spPr>
      </p:pic>
    </p:spTree>
    <p:extLst>
      <p:ext uri="{BB962C8B-B14F-4D97-AF65-F5344CB8AC3E}">
        <p14:creationId xmlns:p14="http://schemas.microsoft.com/office/powerpoint/2010/main" val="43499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080B-ED51-FE43-BE9B-0945AE7A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Shortcomings/Future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84555-07F5-D440-98CC-FB19E5D17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Comparative real-time 3D structure-to-3D structure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Streamlined conversion metric for </a:t>
            </a:r>
            <a:r>
              <a:rPr lang="en-US" dirty="0" err="1"/>
              <a:t>pdb</a:t>
            </a:r>
            <a:r>
              <a:rPr lang="en-US" dirty="0"/>
              <a:t> to </a:t>
            </a:r>
            <a:r>
              <a:rPr lang="en-US" dirty="0" err="1"/>
              <a:t>mmdb</a:t>
            </a:r>
            <a:r>
              <a:rPr lang="en-US" dirty="0"/>
              <a:t>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14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9909-3796-BA44-86F1-3C678D0F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59B7-C49A-DD43-9AE9-47A37A017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Di </a:t>
            </a:r>
            <a:r>
              <a:rPr lang="en-US" sz="1800" dirty="0" err="1"/>
              <a:t>Cristofano</a:t>
            </a:r>
            <a:r>
              <a:rPr lang="en-US" sz="1800" dirty="0"/>
              <a:t> A, </a:t>
            </a:r>
            <a:r>
              <a:rPr lang="en-US" sz="1800" dirty="0" err="1"/>
              <a:t>Pandolfi</a:t>
            </a:r>
            <a:r>
              <a:rPr lang="en-US" sz="1800" dirty="0"/>
              <a:t> PP. The multiple roles of PTEN in tumor suppression. Cell 2000 Feb 18;100(4):387-90. Review. [PubMed PMID: 10693755]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Lee JO, Yang H, Georgescu MM, Di </a:t>
            </a:r>
            <a:r>
              <a:rPr lang="en-US" sz="1800" dirty="0" err="1"/>
              <a:t>Cristofano</a:t>
            </a:r>
            <a:r>
              <a:rPr lang="en-US" sz="1800" dirty="0"/>
              <a:t> A, </a:t>
            </a:r>
            <a:r>
              <a:rPr lang="en-US" sz="1800" dirty="0" err="1"/>
              <a:t>Maehama</a:t>
            </a:r>
            <a:r>
              <a:rPr lang="en-US" sz="1800" dirty="0"/>
              <a:t> T, Shi Y, Dixon JE, </a:t>
            </a:r>
            <a:r>
              <a:rPr lang="en-US" sz="1800" dirty="0" err="1"/>
              <a:t>Pandolfi</a:t>
            </a:r>
            <a:r>
              <a:rPr lang="en-US" sz="1800" dirty="0"/>
              <a:t> P, </a:t>
            </a:r>
            <a:r>
              <a:rPr lang="en-US" sz="1800" dirty="0" err="1"/>
              <a:t>Pavletich</a:t>
            </a:r>
            <a:r>
              <a:rPr lang="en-US" sz="1800" dirty="0"/>
              <a:t> NP. Crystal structure of the PTEN tumor suppressor: implications for its phosphoinositide phosphatase activity and membrane association. Cell 1999 Oct 29;99(3):323-34. [PubMed PMID: 10555148]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err="1"/>
              <a:t>Liaw</a:t>
            </a:r>
            <a:r>
              <a:rPr lang="en-US" sz="1800" dirty="0"/>
              <a:t> D, Marsh DJ, Li J, </a:t>
            </a:r>
            <a:r>
              <a:rPr lang="en-US" sz="1800" dirty="0" err="1"/>
              <a:t>Dahia</a:t>
            </a:r>
            <a:r>
              <a:rPr lang="en-US" sz="1800" dirty="0"/>
              <a:t> PL, Wang SI, Zheng Z, Bose S, Call KM, Tsou HC, </a:t>
            </a:r>
            <a:r>
              <a:rPr lang="en-US" sz="1800" dirty="0" err="1"/>
              <a:t>Peacocke</a:t>
            </a:r>
            <a:r>
              <a:rPr lang="en-US" sz="1800" dirty="0"/>
              <a:t> M, </a:t>
            </a:r>
            <a:r>
              <a:rPr lang="en-US" sz="1800" dirty="0" err="1"/>
              <a:t>Eng</a:t>
            </a:r>
            <a:r>
              <a:rPr lang="en-US" sz="1800" dirty="0"/>
              <a:t> C, Parsons R. Germline mutations of the PTEN gene in Cowden disease, an inherited breast and thyroid cancer syndrome. Nat Genet. 1997 May;16(1):64-7. [PubMed PMID: 9140396]</a:t>
            </a:r>
          </a:p>
        </p:txBody>
      </p:sp>
    </p:spTree>
    <p:extLst>
      <p:ext uri="{BB962C8B-B14F-4D97-AF65-F5344CB8AC3E}">
        <p14:creationId xmlns:p14="http://schemas.microsoft.com/office/powerpoint/2010/main" val="423031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8314-8EC5-6F48-A06E-20FB16EF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Cn3D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C0BE5-4042-324A-9335-5553ADE8F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Windows and Mac*</a:t>
            </a:r>
          </a:p>
          <a:p>
            <a:r>
              <a:rPr lang="en-US" dirty="0"/>
              <a:t>Download from NCBI and install</a:t>
            </a:r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*32bit application, not compatible with MacOS Catalina or Big Sur</a:t>
            </a:r>
          </a:p>
        </p:txBody>
      </p:sp>
    </p:spTree>
    <p:extLst>
      <p:ext uri="{BB962C8B-B14F-4D97-AF65-F5344CB8AC3E}">
        <p14:creationId xmlns:p14="http://schemas.microsoft.com/office/powerpoint/2010/main" val="46483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A6BD-E834-E947-9892-0F6E9668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Structures (MMDB)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BFB2-4EA9-DD4A-B72D-44AC05D56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read Protein Data Bank (PDB) file format</a:t>
            </a:r>
          </a:p>
          <a:p>
            <a:endParaRPr lang="en-US" dirty="0"/>
          </a:p>
          <a:p>
            <a:r>
              <a:rPr lang="en-US" dirty="0"/>
              <a:t>NCBI’s proprietary Molecular Modeling Database (MMDB)</a:t>
            </a:r>
          </a:p>
          <a:p>
            <a:pPr lvl="1"/>
            <a:r>
              <a:rPr lang="en-US" dirty="0"/>
              <a:t>Validation and Error Correction</a:t>
            </a:r>
          </a:p>
          <a:p>
            <a:pPr lvl="1"/>
            <a:r>
              <a:rPr lang="en-US" dirty="0"/>
              <a:t>Allows 3D structural alignment</a:t>
            </a:r>
          </a:p>
          <a:p>
            <a:endParaRPr lang="en-US" dirty="0"/>
          </a:p>
          <a:p>
            <a:r>
              <a:rPr lang="en-US" dirty="0"/>
              <a:t>COVID or human PTEN protein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1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F798-E075-0A47-ACE7-9B66FDE0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Directly from Entrez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E1D8-F5EE-4945-8C82-E3C26A0A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Navigate to NCBI’s Entrez</a:t>
            </a:r>
          </a:p>
          <a:p>
            <a:endParaRPr lang="en-US" dirty="0"/>
          </a:p>
          <a:p>
            <a:r>
              <a:rPr lang="en-US" dirty="0"/>
              <a:t>Step 2: Select ”Structure”</a:t>
            </a:r>
          </a:p>
          <a:p>
            <a:endParaRPr lang="en-US" dirty="0"/>
          </a:p>
          <a:p>
            <a:r>
              <a:rPr lang="en-US" dirty="0"/>
              <a:t>Step 3: Search the protein of interest</a:t>
            </a:r>
          </a:p>
          <a:p>
            <a:endParaRPr lang="en-US" dirty="0"/>
          </a:p>
          <a:p>
            <a:r>
              <a:rPr lang="en-US" dirty="0"/>
              <a:t>Step 4: Open and enjoy</a:t>
            </a:r>
          </a:p>
        </p:txBody>
      </p:sp>
    </p:spTree>
    <p:extLst>
      <p:ext uri="{BB962C8B-B14F-4D97-AF65-F5344CB8AC3E}">
        <p14:creationId xmlns:p14="http://schemas.microsoft.com/office/powerpoint/2010/main" val="326204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6879-5B04-1442-962D-E14A8444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670" y="365125"/>
            <a:ext cx="10227129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D99317C4-7C86-AC4A-A2CC-0FE8CD207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687" y="188798"/>
            <a:ext cx="10368643" cy="6480403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AA884-28BA-B141-9217-702DEC607519}"/>
              </a:ext>
            </a:extLst>
          </p:cNvPr>
          <p:cNvCxnSpPr/>
          <p:nvPr/>
        </p:nvCxnSpPr>
        <p:spPr>
          <a:xfrm flipH="1" flipV="1">
            <a:off x="5257800" y="1551213"/>
            <a:ext cx="2194560" cy="6400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89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D14-CBB2-7B45-BBF8-CD06FDC6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42" y="365125"/>
            <a:ext cx="10121358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1FE7F9-39E8-B448-9756-EA58B0398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321" y="365125"/>
            <a:ext cx="10121357" cy="6325849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39CA22-3560-884A-8FD8-488BEA572182}"/>
              </a:ext>
            </a:extLst>
          </p:cNvPr>
          <p:cNvCxnSpPr>
            <a:cxnSpLocks/>
          </p:cNvCxnSpPr>
          <p:nvPr/>
        </p:nvCxnSpPr>
        <p:spPr>
          <a:xfrm flipV="1">
            <a:off x="7935685" y="2237014"/>
            <a:ext cx="653143" cy="6368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90FC5-16A4-294A-8A14-5581B9924A0F}"/>
              </a:ext>
            </a:extLst>
          </p:cNvPr>
          <p:cNvCxnSpPr>
            <a:cxnSpLocks/>
          </p:cNvCxnSpPr>
          <p:nvPr/>
        </p:nvCxnSpPr>
        <p:spPr>
          <a:xfrm>
            <a:off x="2579914" y="1325506"/>
            <a:ext cx="1453243" cy="730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2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0A76-F600-B941-88E4-56E1847A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F2369F-2A91-DE4C-AE39-01F236061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650" y="276281"/>
            <a:ext cx="10088699" cy="63054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7CAD24-81C8-7644-84B8-C4065752A60A}"/>
              </a:ext>
            </a:extLst>
          </p:cNvPr>
          <p:cNvCxnSpPr>
            <a:cxnSpLocks/>
          </p:cNvCxnSpPr>
          <p:nvPr/>
        </p:nvCxnSpPr>
        <p:spPr>
          <a:xfrm flipH="1">
            <a:off x="5845629" y="2481943"/>
            <a:ext cx="522514" cy="6941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7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4F2D-35A8-564A-9326-184A165A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D93C0C-65AE-9C4B-87ED-D0FE0C53C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2242773004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1"/>
      </a:lt2>
      <a:accent1>
        <a:srgbClr val="E729A9"/>
      </a:accent1>
      <a:accent2>
        <a:srgbClr val="C417D5"/>
      </a:accent2>
      <a:accent3>
        <a:srgbClr val="8729E7"/>
      </a:accent3>
      <a:accent4>
        <a:srgbClr val="3528D8"/>
      </a:accent4>
      <a:accent5>
        <a:srgbClr val="296AE7"/>
      </a:accent5>
      <a:accent6>
        <a:srgbClr val="17A7D5"/>
      </a:accent6>
      <a:hlink>
        <a:srgbClr val="3F55BF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457</Words>
  <Application>Microsoft Macintosh PowerPoint</Application>
  <PresentationFormat>Widescreen</PresentationFormat>
  <Paragraphs>67</Paragraphs>
  <Slides>28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Next LT Pro</vt:lpstr>
      <vt:lpstr>AvenirNext LT Pro Medium</vt:lpstr>
      <vt:lpstr>Calibri</vt:lpstr>
      <vt:lpstr>Posterama</vt:lpstr>
      <vt:lpstr>ExploreVTI</vt:lpstr>
      <vt:lpstr>Cn3D</vt:lpstr>
      <vt:lpstr>About Cn3D</vt:lpstr>
      <vt:lpstr>Getting Started with Cn3D</vt:lpstr>
      <vt:lpstr>Individual Structures (MMDB)</vt:lpstr>
      <vt:lpstr>Method 1: Directly from Entrez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2: BLAST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Cn3D Tools</vt:lpstr>
      <vt:lpstr>PowerPoint Presentation</vt:lpstr>
      <vt:lpstr>PowerPoint Presentation</vt:lpstr>
      <vt:lpstr>PowerPoint Presentation</vt:lpstr>
      <vt:lpstr>PowerPoint Presentation</vt:lpstr>
      <vt:lpstr>Incorporation with VAST</vt:lpstr>
      <vt:lpstr>PowerPoint Presentation</vt:lpstr>
      <vt:lpstr>PowerPoint Presentation</vt:lpstr>
      <vt:lpstr>PowerPoint Presentation</vt:lpstr>
      <vt:lpstr>Shortcomings/Future Directions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Cn3D</dc:title>
  <dc:creator>Austin Lux</dc:creator>
  <cp:lastModifiedBy>Austin Lux</cp:lastModifiedBy>
  <cp:revision>14</cp:revision>
  <dcterms:created xsi:type="dcterms:W3CDTF">2021-04-14T02:27:54Z</dcterms:created>
  <dcterms:modified xsi:type="dcterms:W3CDTF">2021-04-14T13:41:40Z</dcterms:modified>
</cp:coreProperties>
</file>